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372" r:id="rId2"/>
    <p:sldId id="296" r:id="rId3"/>
    <p:sldId id="374" r:id="rId4"/>
    <p:sldId id="333" r:id="rId5"/>
    <p:sldId id="375" r:id="rId6"/>
    <p:sldId id="335" r:id="rId7"/>
    <p:sldId id="330" r:id="rId8"/>
    <p:sldId id="376" r:id="rId9"/>
    <p:sldId id="373" r:id="rId10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ulate2013" initials="r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4A2D"/>
    <a:srgbClr val="B5C034"/>
    <a:srgbClr val="FF6600"/>
    <a:srgbClr val="F16522"/>
    <a:srgbClr val="003F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6" autoAdjust="0"/>
    <p:restoredTop sz="99681" autoAdjust="0"/>
  </p:normalViewPr>
  <p:slideViewPr>
    <p:cSldViewPr snapToGrid="0" snapToObjects="1">
      <p:cViewPr>
        <p:scale>
          <a:sx n="76" d="100"/>
          <a:sy n="76" d="100"/>
        </p:scale>
        <p:origin x="-1544" y="-168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3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commentAuthors" Target="commentAuthors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35214437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040DC81F-D015-9C4D-86F4-09AE83E2B6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08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040DC81F-D015-9C4D-86F4-09AE83E2B6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08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040DC81F-D015-9C4D-86F4-09AE83E2B6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08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Administraci</a:t>
            </a:r>
            <a:r>
              <a:rPr lang="en-US" dirty="0" err="1" smtClean="0"/>
              <a:t>ón</a:t>
            </a:r>
            <a:r>
              <a:rPr lang="en-US" dirty="0" smtClean="0"/>
              <a:t> </a:t>
            </a:r>
            <a:r>
              <a:rPr lang="en-US" dirty="0" err="1" smtClean="0"/>
              <a:t>efectiva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etapas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Riesgos</a:t>
            </a:r>
            <a:r>
              <a:rPr lang="en-US" dirty="0" smtClean="0"/>
              <a:t> y </a:t>
            </a:r>
            <a:r>
              <a:rPr lang="en-US" dirty="0" err="1" smtClean="0"/>
              <a:t>beneficios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023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Administraci</a:t>
            </a:r>
            <a:r>
              <a:rPr lang="en-US" dirty="0" err="1" smtClean="0"/>
              <a:t>ón</a:t>
            </a:r>
            <a:r>
              <a:rPr lang="en-US" dirty="0" smtClean="0"/>
              <a:t> </a:t>
            </a:r>
            <a:r>
              <a:rPr lang="en-US" dirty="0" err="1" smtClean="0"/>
              <a:t>efectiva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etapas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Riesgos</a:t>
            </a:r>
            <a:r>
              <a:rPr lang="en-US" dirty="0" smtClean="0"/>
              <a:t> y </a:t>
            </a:r>
            <a:r>
              <a:rPr lang="en-US" dirty="0" err="1" smtClean="0"/>
              <a:t>beneficios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023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(arrib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Texto del título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Nivel de texto 1</a:t>
            </a:r>
          </a:p>
          <a:p>
            <a:pPr lvl="1">
              <a:defRPr sz="1800"/>
            </a:pPr>
            <a:r>
              <a:rPr sz="3600"/>
              <a:t>Nivel de texto 2</a:t>
            </a:r>
          </a:p>
          <a:p>
            <a:pPr lvl="2">
              <a:defRPr sz="1800"/>
            </a:pPr>
            <a:r>
              <a:rPr sz="3600"/>
              <a:t>Nivel de texto 3</a:t>
            </a:r>
          </a:p>
          <a:p>
            <a:pPr lvl="3">
              <a:defRPr sz="1800"/>
            </a:pPr>
            <a:r>
              <a:rPr sz="3600"/>
              <a:t>Nivel de texto 4</a:t>
            </a:r>
          </a:p>
          <a:p>
            <a:pPr lvl="4">
              <a:defRPr sz="1800"/>
            </a:pPr>
            <a:r>
              <a:rPr sz="3600"/>
              <a:t>Nivel de texto 5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50B37-3885-4EB0-A458-09F33B498597}" type="datetimeFigureOut">
              <a:rPr lang="en-US"/>
              <a:pPr>
                <a:defRPr/>
              </a:pPr>
              <a:t>12/3/15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7" y="9040143"/>
            <a:ext cx="3034453" cy="51928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3E8F4-FBF1-4890-9886-5E6A9DD00088}" type="slidenum">
              <a:rPr lang="en-US" altLang="es-CR"/>
              <a:pPr>
                <a:defRPr/>
              </a:pPr>
              <a:t>‹#›</a:t>
            </a:fld>
            <a:endParaRPr lang="en-US" altLang="es-CR"/>
          </a:p>
        </p:txBody>
      </p:sp>
    </p:spTree>
    <p:extLst>
      <p:ext uri="{BB962C8B-B14F-4D97-AF65-F5344CB8AC3E}">
        <p14:creationId xmlns:p14="http://schemas.microsoft.com/office/powerpoint/2010/main" val="2052418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8000"/>
              <a:t>Texto del título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3600"/>
              <a:t>Nivel de texto 1</a:t>
            </a:r>
          </a:p>
          <a:p>
            <a:pPr lvl="1">
              <a:defRPr sz="1800"/>
            </a:pPr>
            <a:r>
              <a:rPr sz="3600"/>
              <a:t>Nivel de texto 2</a:t>
            </a:r>
          </a:p>
          <a:p>
            <a:pPr lvl="2">
              <a:defRPr sz="1800"/>
            </a:pPr>
            <a:r>
              <a:rPr sz="3600"/>
              <a:t>Nivel de texto 3</a:t>
            </a:r>
          </a:p>
          <a:p>
            <a:pPr lvl="3">
              <a:defRPr sz="1800"/>
            </a:pPr>
            <a:r>
              <a:rPr sz="3600"/>
              <a:t>Nivel de texto 4</a:t>
            </a:r>
          </a:p>
          <a:p>
            <a:pPr lvl="4">
              <a:defRPr sz="1800"/>
            </a:pPr>
            <a:r>
              <a:rPr sz="3600"/>
              <a:t>Nivel de texto 5</a:t>
            </a:r>
          </a:p>
        </p:txBody>
      </p:sp>
      <p:pic>
        <p:nvPicPr>
          <p:cNvPr id="4" name="Picture 3" descr="Plantilla FONAFIFO v2.pdf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</p:sldLayoutIdLst>
  <p:transition xmlns:p14="http://schemas.microsoft.com/office/powerpoint/2010/main" spd="med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reddcr.go.cr" TargetMode="External"/><Relationship Id="rId3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2670" r="-2" b="6262"/>
          <a:stretch/>
        </p:blipFill>
        <p:spPr bwMode="auto">
          <a:xfrm>
            <a:off x="0" y="-85794"/>
            <a:ext cx="13017805" cy="5110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059" name="Line 2"/>
          <p:cNvSpPr>
            <a:spLocks noChangeShapeType="1"/>
          </p:cNvSpPr>
          <p:nvPr/>
        </p:nvSpPr>
        <p:spPr bwMode="auto">
          <a:xfrm flipV="1">
            <a:off x="0" y="5060157"/>
            <a:ext cx="13004800" cy="0"/>
          </a:xfrm>
          <a:prstGeom prst="line">
            <a:avLst/>
          </a:prstGeom>
          <a:noFill/>
          <a:ln w="63500">
            <a:solidFill>
              <a:srgbClr val="C0C0C0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060" name="Rectangle 3"/>
          <p:cNvSpPr>
            <a:spLocks/>
          </p:cNvSpPr>
          <p:nvPr/>
        </p:nvSpPr>
        <p:spPr bwMode="auto">
          <a:xfrm>
            <a:off x="12315153" y="5108837"/>
            <a:ext cx="689648" cy="601631"/>
          </a:xfrm>
          <a:prstGeom prst="rect">
            <a:avLst/>
          </a:prstGeom>
          <a:solidFill>
            <a:srgbClr val="F16522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061" name="Rectangle 4"/>
          <p:cNvSpPr>
            <a:spLocks/>
          </p:cNvSpPr>
          <p:nvPr/>
        </p:nvSpPr>
        <p:spPr bwMode="auto">
          <a:xfrm>
            <a:off x="2239308" y="5103306"/>
            <a:ext cx="1997106" cy="1669427"/>
          </a:xfrm>
          <a:prstGeom prst="rect">
            <a:avLst/>
          </a:prstGeom>
          <a:solidFill>
            <a:srgbClr val="90AB12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062" name="Rectangle 5"/>
          <p:cNvSpPr>
            <a:spLocks/>
          </p:cNvSpPr>
          <p:nvPr/>
        </p:nvSpPr>
        <p:spPr bwMode="auto">
          <a:xfrm>
            <a:off x="2107945" y="-81780"/>
            <a:ext cx="108783" cy="5219450"/>
          </a:xfrm>
          <a:prstGeom prst="rect">
            <a:avLst/>
          </a:prstGeom>
          <a:solidFill>
            <a:srgbClr val="FFFFFF">
              <a:alpha val="32549"/>
            </a:srgbClr>
          </a:solidFill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063" name="Rectangle 6"/>
          <p:cNvSpPr>
            <a:spLocks/>
          </p:cNvSpPr>
          <p:nvPr/>
        </p:nvSpPr>
        <p:spPr bwMode="auto">
          <a:xfrm>
            <a:off x="4201521" y="-119317"/>
            <a:ext cx="82101" cy="5219450"/>
          </a:xfrm>
          <a:prstGeom prst="rect">
            <a:avLst/>
          </a:prstGeom>
          <a:solidFill>
            <a:srgbClr val="FFFFFF">
              <a:alpha val="38431"/>
            </a:srgbClr>
          </a:solidFill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064" name="Rectangle 7"/>
          <p:cNvSpPr>
            <a:spLocks/>
          </p:cNvSpPr>
          <p:nvPr/>
        </p:nvSpPr>
        <p:spPr bwMode="auto">
          <a:xfrm>
            <a:off x="12251525" y="-81780"/>
            <a:ext cx="82101" cy="5219450"/>
          </a:xfrm>
          <a:prstGeom prst="rect">
            <a:avLst/>
          </a:prstGeom>
          <a:solidFill>
            <a:srgbClr val="FFFFFF">
              <a:alpha val="35686"/>
            </a:srgbClr>
          </a:solidFill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066" name="Rectangle 9"/>
          <p:cNvSpPr>
            <a:spLocks/>
          </p:cNvSpPr>
          <p:nvPr/>
        </p:nvSpPr>
        <p:spPr bwMode="auto">
          <a:xfrm>
            <a:off x="0" y="5105365"/>
            <a:ext cx="2107944" cy="1217207"/>
          </a:xfrm>
          <a:prstGeom prst="rect">
            <a:avLst/>
          </a:prstGeom>
          <a:solidFill>
            <a:srgbClr val="2A4A2D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069" name="Rectangle 16"/>
          <p:cNvSpPr>
            <a:spLocks/>
          </p:cNvSpPr>
          <p:nvPr/>
        </p:nvSpPr>
        <p:spPr bwMode="auto">
          <a:xfrm>
            <a:off x="4144155" y="5398365"/>
            <a:ext cx="8256311" cy="22159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b="1" dirty="0" err="1" smtClean="0">
                <a:ea typeface="Trebuchet MS" pitchFamily="-1" charset="0"/>
                <a:cs typeface="Trebuchet MS" pitchFamily="-1" charset="0"/>
              </a:rPr>
              <a:t>Lecciones</a:t>
            </a:r>
            <a:r>
              <a:rPr lang="en-US" b="1" dirty="0" smtClean="0">
                <a:ea typeface="Trebuchet MS" pitchFamily="-1" charset="0"/>
                <a:cs typeface="Trebuchet MS" pitchFamily="-1" charset="0"/>
              </a:rPr>
              <a:t> </a:t>
            </a:r>
            <a:r>
              <a:rPr lang="en-US" b="1" dirty="0" err="1" smtClean="0">
                <a:ea typeface="Trebuchet MS" pitchFamily="-1" charset="0"/>
                <a:cs typeface="Trebuchet MS" pitchFamily="-1" charset="0"/>
              </a:rPr>
              <a:t>aprendidas</a:t>
            </a:r>
            <a:r>
              <a:rPr lang="en-US" b="1" dirty="0" smtClean="0">
                <a:ea typeface="Trebuchet MS" pitchFamily="-1" charset="0"/>
                <a:cs typeface="Trebuchet MS" pitchFamily="-1" charset="0"/>
              </a:rPr>
              <a:t> en el </a:t>
            </a:r>
            <a:r>
              <a:rPr lang="en-US" b="1" dirty="0" err="1" smtClean="0">
                <a:ea typeface="Trebuchet MS" pitchFamily="-1" charset="0"/>
                <a:cs typeface="Trebuchet MS" pitchFamily="-1" charset="0"/>
              </a:rPr>
              <a:t>Diseño</a:t>
            </a:r>
            <a:r>
              <a:rPr lang="en-US" b="1" dirty="0" smtClean="0">
                <a:ea typeface="Trebuchet MS" pitchFamily="-1" charset="0"/>
                <a:cs typeface="Trebuchet MS" pitchFamily="-1" charset="0"/>
              </a:rPr>
              <a:t> del </a:t>
            </a:r>
            <a:r>
              <a:rPr lang="en-US" b="1" dirty="0" err="1" smtClean="0">
                <a:ea typeface="Trebuchet MS" pitchFamily="-1" charset="0"/>
                <a:cs typeface="Trebuchet MS" pitchFamily="-1" charset="0"/>
              </a:rPr>
              <a:t>Sistema</a:t>
            </a:r>
            <a:r>
              <a:rPr lang="en-US" b="1" dirty="0" smtClean="0">
                <a:ea typeface="Trebuchet MS" pitchFamily="-1" charset="0"/>
                <a:cs typeface="Trebuchet MS" pitchFamily="-1" charset="0"/>
              </a:rPr>
              <a:t> de </a:t>
            </a:r>
            <a:r>
              <a:rPr lang="en-US" b="1" dirty="0" err="1" smtClean="0">
                <a:ea typeface="Trebuchet MS" pitchFamily="-1" charset="0"/>
                <a:cs typeface="Trebuchet MS" pitchFamily="-1" charset="0"/>
              </a:rPr>
              <a:t>Información</a:t>
            </a:r>
            <a:r>
              <a:rPr lang="en-US" b="1" dirty="0" smtClean="0">
                <a:ea typeface="Trebuchet MS" pitchFamily="-1" charset="0"/>
                <a:cs typeface="Trebuchet MS" pitchFamily="-1" charset="0"/>
              </a:rPr>
              <a:t> de </a:t>
            </a:r>
            <a:r>
              <a:rPr lang="en-US" b="1" dirty="0" err="1" smtClean="0">
                <a:ea typeface="Trebuchet MS" pitchFamily="-1" charset="0"/>
                <a:cs typeface="Trebuchet MS" pitchFamily="-1" charset="0"/>
              </a:rPr>
              <a:t>Salvaguardas</a:t>
            </a:r>
            <a:r>
              <a:rPr lang="en-US" b="1" dirty="0" smtClean="0">
                <a:ea typeface="Trebuchet MS" pitchFamily="-1" charset="0"/>
                <a:cs typeface="Trebuchet MS" pitchFamily="-1" charset="0"/>
              </a:rPr>
              <a:t> </a:t>
            </a:r>
            <a:r>
              <a:rPr lang="en-US" b="1" dirty="0" err="1" smtClean="0">
                <a:ea typeface="Trebuchet MS" pitchFamily="-1" charset="0"/>
                <a:cs typeface="Trebuchet MS" pitchFamily="-1" charset="0"/>
              </a:rPr>
              <a:t>para</a:t>
            </a:r>
            <a:r>
              <a:rPr lang="en-US" b="1" dirty="0" smtClean="0">
                <a:ea typeface="Trebuchet MS" pitchFamily="-1" charset="0"/>
                <a:cs typeface="Trebuchet MS" pitchFamily="-1" charset="0"/>
              </a:rPr>
              <a:t> REDD+</a:t>
            </a:r>
            <a:endParaRPr lang="en-US" b="1" dirty="0">
              <a:ea typeface="Lucida Grande" pitchFamily="-1" charset="0"/>
              <a:cs typeface="Lucida Grande" pitchFamily="-1" charset="0"/>
            </a:endParaRPr>
          </a:p>
          <a:p>
            <a:endParaRPr lang="en-US" dirty="0">
              <a:ea typeface="Trebuchet MS" pitchFamily="-1" charset="0"/>
              <a:cs typeface="Trebuchet MS" pitchFamily="-1" charset="0"/>
            </a:endParaRPr>
          </a:p>
        </p:txBody>
      </p:sp>
      <p:pic>
        <p:nvPicPr>
          <p:cNvPr id="26" name="Picture 8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1353" y="7239224"/>
            <a:ext cx="4628769" cy="232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6"/>
          <p:cNvSpPr>
            <a:spLocks/>
          </p:cNvSpPr>
          <p:nvPr/>
        </p:nvSpPr>
        <p:spPr bwMode="auto">
          <a:xfrm>
            <a:off x="5726196" y="7372923"/>
            <a:ext cx="6237784" cy="1422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s-ES" sz="2800" dirty="0" smtClean="0">
                <a:ea typeface="Trebuchet MS" pitchFamily="-1" charset="0"/>
                <a:cs typeface="Trebuchet MS" pitchFamily="-1" charset="0"/>
              </a:rPr>
              <a:t>Jorge Mario Rodríguez</a:t>
            </a:r>
            <a:endParaRPr lang="es-ES" sz="2800" dirty="0">
              <a:ea typeface="Trebuchet MS" pitchFamily="-1" charset="0"/>
              <a:cs typeface="Trebuchet MS" pitchFamily="-1" charset="0"/>
            </a:endParaRPr>
          </a:p>
          <a:p>
            <a:pPr algn="ctr">
              <a:spcBef>
                <a:spcPct val="0"/>
              </a:spcBef>
            </a:pPr>
            <a:r>
              <a:rPr lang="es-ES" sz="2800" dirty="0" smtClean="0">
                <a:ea typeface="Trebuchet MS" pitchFamily="-1" charset="0"/>
                <a:cs typeface="Trebuchet MS" pitchFamily="-1" charset="0"/>
              </a:rPr>
              <a:t>Diciembre, </a:t>
            </a:r>
            <a:r>
              <a:rPr lang="es-ES" sz="2800" dirty="0">
                <a:ea typeface="Trebuchet MS" pitchFamily="-1" charset="0"/>
                <a:cs typeface="Trebuchet MS" pitchFamily="-1" charset="0"/>
              </a:rPr>
              <a:t>2015</a:t>
            </a:r>
          </a:p>
          <a:p>
            <a:pPr>
              <a:spcBef>
                <a:spcPct val="0"/>
              </a:spcBef>
            </a:pPr>
            <a:endParaRPr lang="es-ES" b="1" dirty="0">
              <a:ea typeface="Lucida Grande" pitchFamily="-1" charset="0"/>
              <a:cs typeface="Lucida Grande" pitchFamily="-1" charset="0"/>
            </a:endParaRPr>
          </a:p>
        </p:txBody>
      </p:sp>
      <p:pic>
        <p:nvPicPr>
          <p:cNvPr id="17" name="Picture 2" descr="MINAE Ministerio de Ambiente y Energí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205" y="8784630"/>
            <a:ext cx="4377426" cy="91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logo fonafifo.jpg"/>
          <p:cNvPicPr/>
          <p:nvPr/>
        </p:nvPicPr>
        <p:blipFill>
          <a:blip r:embed="rId5"/>
          <a:stretch>
            <a:fillRect/>
          </a:stretch>
        </p:blipFill>
        <p:spPr>
          <a:xfrm>
            <a:off x="9976056" y="8356050"/>
            <a:ext cx="3028744" cy="129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0889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"/>
          <p:cNvSpPr>
            <a:spLocks/>
          </p:cNvSpPr>
          <p:nvPr/>
        </p:nvSpPr>
        <p:spPr bwMode="auto">
          <a:xfrm>
            <a:off x="792574" y="859312"/>
            <a:ext cx="9491698" cy="8760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-6484" bIns="0" anchor="ctr"/>
          <a:lstStyle/>
          <a:p>
            <a:r>
              <a:rPr lang="en-US" sz="6800" b="1" dirty="0" err="1" smtClean="0">
                <a:solidFill>
                  <a:srgbClr val="B5C034"/>
                </a:solidFill>
                <a:latin typeface="Calibri" pitchFamily="34" charset="0"/>
              </a:rPr>
              <a:t>Contenido</a:t>
            </a:r>
            <a:r>
              <a:rPr lang="en-US" sz="6800" b="1" dirty="0" smtClean="0">
                <a:solidFill>
                  <a:srgbClr val="B5C034"/>
                </a:solidFill>
                <a:latin typeface="Calibri" pitchFamily="34" charset="0"/>
              </a:rPr>
              <a:t> / </a:t>
            </a:r>
            <a:r>
              <a:rPr lang="en-US" sz="6800" b="1" i="1" dirty="0" smtClean="0">
                <a:solidFill>
                  <a:srgbClr val="B5C034"/>
                </a:solidFill>
                <a:latin typeface="Calibri" pitchFamily="34" charset="0"/>
              </a:rPr>
              <a:t>Content  </a:t>
            </a:r>
            <a:r>
              <a:rPr lang="en-US" sz="6800" b="1" i="1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sz="5120" dirty="0">
                <a:solidFill>
                  <a:srgbClr val="FFFFFF"/>
                </a:solidFill>
                <a:latin typeface="Calibri" pitchFamily="34" charset="0"/>
              </a:rPr>
              <a:t>COSTA RICA</a:t>
            </a:r>
          </a:p>
        </p:txBody>
      </p:sp>
      <p:sp>
        <p:nvSpPr>
          <p:cNvPr id="3080" name="Content Placeholder 2"/>
          <p:cNvSpPr>
            <a:spLocks noGrp="1"/>
          </p:cNvSpPr>
          <p:nvPr>
            <p:ph idx="1"/>
          </p:nvPr>
        </p:nvSpPr>
        <p:spPr>
          <a:xfrm>
            <a:off x="1158239" y="1807047"/>
            <a:ext cx="10665742" cy="6089226"/>
          </a:xfrm>
        </p:spPr>
        <p:txBody>
          <a:bodyPr/>
          <a:lstStyle/>
          <a:p>
            <a:endParaRPr lang="es-CR" sz="3982" dirty="0"/>
          </a:p>
          <a:p>
            <a:endParaRPr lang="es-CR" sz="3982" dirty="0"/>
          </a:p>
          <a:p>
            <a:endParaRPr lang="es-CR" sz="3982" dirty="0"/>
          </a:p>
          <a:p>
            <a:pPr>
              <a:buNone/>
            </a:pPr>
            <a:endParaRPr lang="es-CR" sz="3982" dirty="0"/>
          </a:p>
        </p:txBody>
      </p:sp>
      <p:sp>
        <p:nvSpPr>
          <p:cNvPr id="3" name="Rectángulo 2"/>
          <p:cNvSpPr/>
          <p:nvPr/>
        </p:nvSpPr>
        <p:spPr>
          <a:xfrm>
            <a:off x="517124" y="2089897"/>
            <a:ext cx="11809290" cy="8351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6394" indent="-406394" algn="just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4000" dirty="0" err="1" smtClean="0"/>
              <a:t>Abordaje</a:t>
            </a:r>
            <a:r>
              <a:rPr lang="en-US" sz="4000" dirty="0" smtClean="0"/>
              <a:t> de </a:t>
            </a:r>
            <a:r>
              <a:rPr lang="en-US" sz="4000" dirty="0" err="1" smtClean="0"/>
              <a:t>las</a:t>
            </a:r>
            <a:r>
              <a:rPr lang="en-US" sz="4000" dirty="0" smtClean="0"/>
              <a:t> </a:t>
            </a:r>
            <a:r>
              <a:rPr lang="en-US" sz="4000" dirty="0" err="1" smtClean="0"/>
              <a:t>salvaguardas</a:t>
            </a:r>
            <a:r>
              <a:rPr lang="en-US" sz="4000" dirty="0" smtClean="0"/>
              <a:t> / </a:t>
            </a:r>
            <a:r>
              <a:rPr lang="en-US" sz="4000" b="1" i="1" dirty="0" smtClean="0"/>
              <a:t>Safeguards Approach</a:t>
            </a:r>
          </a:p>
          <a:p>
            <a:pPr algn="just">
              <a:lnSpc>
                <a:spcPct val="150000"/>
              </a:lnSpc>
              <a:buClr>
                <a:schemeClr val="accent2">
                  <a:lumMod val="75000"/>
                </a:schemeClr>
              </a:buClr>
            </a:pPr>
            <a:endParaRPr lang="en-US" sz="40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06394" indent="-406394" algn="just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4000" dirty="0" err="1" smtClean="0"/>
              <a:t>Principales</a:t>
            </a:r>
            <a:r>
              <a:rPr lang="en-US" sz="4000" dirty="0" smtClean="0"/>
              <a:t> </a:t>
            </a:r>
            <a:r>
              <a:rPr lang="en-US" sz="4000" dirty="0" err="1" smtClean="0"/>
              <a:t>Logros</a:t>
            </a:r>
            <a:r>
              <a:rPr lang="en-US" sz="4000" dirty="0" smtClean="0"/>
              <a:t> / </a:t>
            </a:r>
            <a:r>
              <a:rPr lang="en-US" sz="4000" b="1" i="1" dirty="0" smtClean="0"/>
              <a:t>Main Achievements</a:t>
            </a:r>
          </a:p>
          <a:p>
            <a:pPr algn="just">
              <a:lnSpc>
                <a:spcPct val="150000"/>
              </a:lnSpc>
              <a:buClr>
                <a:schemeClr val="accent2">
                  <a:lumMod val="75000"/>
                </a:schemeClr>
              </a:buClr>
            </a:pPr>
            <a:endParaRPr lang="en-US" sz="4000" i="1" dirty="0" smtClean="0"/>
          </a:p>
          <a:p>
            <a:pPr marL="406394" indent="-406394" algn="just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4000" dirty="0" err="1" smtClean="0"/>
              <a:t>Pasos</a:t>
            </a:r>
            <a:r>
              <a:rPr lang="en-US" sz="4000" dirty="0" smtClean="0"/>
              <a:t> </a:t>
            </a:r>
            <a:r>
              <a:rPr lang="en-US" sz="4000" dirty="0" err="1" smtClean="0"/>
              <a:t>Siguientes</a:t>
            </a:r>
            <a:r>
              <a:rPr lang="en-US" sz="4000" dirty="0" smtClean="0"/>
              <a:t> / </a:t>
            </a:r>
            <a:r>
              <a:rPr lang="en-US" sz="4000" b="1" i="1" dirty="0" smtClean="0"/>
              <a:t>Next Steps</a:t>
            </a:r>
          </a:p>
          <a:p>
            <a:pPr algn="just">
              <a:lnSpc>
                <a:spcPct val="150000"/>
              </a:lnSpc>
              <a:buClr>
                <a:schemeClr val="accent2">
                  <a:lumMod val="75000"/>
                </a:schemeClr>
              </a:buClr>
            </a:pPr>
            <a:endParaRPr lang="en-US" sz="4000" i="1" dirty="0" smtClean="0"/>
          </a:p>
          <a:p>
            <a:pPr marL="406394" indent="-406394" algn="just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4000" dirty="0" err="1" smtClean="0"/>
              <a:t>Lecciones</a:t>
            </a:r>
            <a:r>
              <a:rPr lang="en-US" sz="4000" dirty="0" smtClean="0"/>
              <a:t> </a:t>
            </a:r>
            <a:r>
              <a:rPr lang="en-US" sz="4000" dirty="0" err="1" smtClean="0"/>
              <a:t>Aprendidas</a:t>
            </a:r>
            <a:r>
              <a:rPr lang="en-US" sz="4000" dirty="0" smtClean="0"/>
              <a:t> / </a:t>
            </a:r>
            <a:r>
              <a:rPr lang="en-US" sz="4000" b="1" i="1" dirty="0" smtClean="0"/>
              <a:t>Lessons Learned</a:t>
            </a:r>
          </a:p>
          <a:p>
            <a:pPr marL="406394" indent="-406394" algn="just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s-E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708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5"/>
          <p:cNvSpPr>
            <a:spLocks/>
          </p:cNvSpPr>
          <p:nvPr/>
        </p:nvSpPr>
        <p:spPr bwMode="auto">
          <a:xfrm>
            <a:off x="1772356" y="550898"/>
            <a:ext cx="9491698" cy="876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-6484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s-CR" sz="5120" dirty="0">
                <a:solidFill>
                  <a:srgbClr val="FFFFFF"/>
                </a:solidFill>
              </a:rPr>
              <a:t>REDD+ COSTA RICA</a:t>
            </a:r>
          </a:p>
        </p:txBody>
      </p:sp>
      <p:sp>
        <p:nvSpPr>
          <p:cNvPr id="6151" name="Rectangle 6"/>
          <p:cNvSpPr>
            <a:spLocks/>
          </p:cNvSpPr>
          <p:nvPr/>
        </p:nvSpPr>
        <p:spPr bwMode="auto">
          <a:xfrm>
            <a:off x="1074702" y="575734"/>
            <a:ext cx="11469511" cy="876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-6484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s-CR" sz="4551" dirty="0">
              <a:solidFill>
                <a:schemeClr val="bg1"/>
              </a:solidFill>
            </a:endParaRPr>
          </a:p>
        </p:txBody>
      </p:sp>
      <p:sp>
        <p:nvSpPr>
          <p:cNvPr id="6152" name="Content Placeholder 2"/>
          <p:cNvSpPr>
            <a:spLocks noGrp="1"/>
          </p:cNvSpPr>
          <p:nvPr>
            <p:ph idx="1"/>
          </p:nvPr>
        </p:nvSpPr>
        <p:spPr>
          <a:xfrm>
            <a:off x="6701085" y="3163148"/>
            <a:ext cx="10665742" cy="6089226"/>
          </a:xfrm>
        </p:spPr>
        <p:txBody>
          <a:bodyPr/>
          <a:lstStyle/>
          <a:p>
            <a:endParaRPr lang="es-CR" altLang="es-CR" sz="3982" dirty="0">
              <a:ea typeface="ＭＳ Ｐゴシック" pitchFamily="34" charset="-128"/>
            </a:endParaRPr>
          </a:p>
          <a:p>
            <a:endParaRPr lang="es-CR" altLang="es-CR" sz="3982" dirty="0">
              <a:ea typeface="ＭＳ Ｐゴシック" pitchFamily="34" charset="-128"/>
            </a:endParaRPr>
          </a:p>
          <a:p>
            <a:pPr>
              <a:buFont typeface="Arial" panose="020B0604020202020204" pitchFamily="34" charset="0"/>
              <a:buNone/>
            </a:pPr>
            <a:endParaRPr lang="es-CR" altLang="es-CR" sz="3982" dirty="0">
              <a:ea typeface="ＭＳ Ｐゴシック" pitchFamily="34" charset="-128"/>
            </a:endParaRPr>
          </a:p>
        </p:txBody>
      </p:sp>
      <p:sp>
        <p:nvSpPr>
          <p:cNvPr id="11" name="Rectangle 5"/>
          <p:cNvSpPr>
            <a:spLocks/>
          </p:cNvSpPr>
          <p:nvPr/>
        </p:nvSpPr>
        <p:spPr bwMode="auto">
          <a:xfrm>
            <a:off x="338984" y="988907"/>
            <a:ext cx="9491698" cy="8760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-6484" bIns="0" anchor="ctr"/>
          <a:lstStyle/>
          <a:p>
            <a:r>
              <a:rPr lang="en-US" sz="6000" b="1" dirty="0" err="1" smtClean="0">
                <a:solidFill>
                  <a:srgbClr val="B5C034"/>
                </a:solidFill>
                <a:latin typeface="Calibri" pitchFamily="34" charset="0"/>
              </a:rPr>
              <a:t>Abordaje</a:t>
            </a:r>
            <a:r>
              <a:rPr lang="en-US" sz="6000" b="1" dirty="0" smtClean="0">
                <a:solidFill>
                  <a:srgbClr val="B5C034"/>
                </a:solidFill>
                <a:latin typeface="Calibri" pitchFamily="34" charset="0"/>
              </a:rPr>
              <a:t> de </a:t>
            </a:r>
            <a:r>
              <a:rPr lang="en-US" sz="6000" b="1" dirty="0" err="1" smtClean="0">
                <a:solidFill>
                  <a:srgbClr val="B5C034"/>
                </a:solidFill>
                <a:latin typeface="Calibri" pitchFamily="34" charset="0"/>
              </a:rPr>
              <a:t>Salvaguardas</a:t>
            </a:r>
            <a:r>
              <a:rPr lang="en-US" sz="6000" b="1" dirty="0" smtClean="0">
                <a:solidFill>
                  <a:srgbClr val="B5C034"/>
                </a:solidFill>
                <a:latin typeface="Calibri" pitchFamily="34" charset="0"/>
              </a:rPr>
              <a:t> / </a:t>
            </a:r>
            <a:r>
              <a:rPr lang="en-US" sz="6000" b="1" i="1" dirty="0" smtClean="0">
                <a:solidFill>
                  <a:srgbClr val="B5C034"/>
                </a:solidFill>
                <a:latin typeface="Calibri" pitchFamily="34" charset="0"/>
              </a:rPr>
              <a:t>Safeguards Approach</a:t>
            </a:r>
            <a:endParaRPr lang="en-US" sz="5120" i="1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2" name="Picture 1" descr="Screen Shot 2015-12-03 at 11.02.5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571" y="2472760"/>
            <a:ext cx="9798076" cy="697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9943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/>
          </p:cNvSpPr>
          <p:nvPr/>
        </p:nvSpPr>
        <p:spPr bwMode="auto">
          <a:xfrm>
            <a:off x="-744913" y="603256"/>
            <a:ext cx="10781987" cy="8760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-6484" bIns="0" anchor="ctr"/>
          <a:lstStyle/>
          <a:p>
            <a:r>
              <a:rPr lang="es-CR" sz="6000" b="1" dirty="0" smtClean="0">
                <a:solidFill>
                  <a:srgbClr val="B5C034"/>
                </a:solidFill>
                <a:latin typeface="Calibri" pitchFamily="34" charset="0"/>
              </a:rPr>
              <a:t>Principales </a:t>
            </a:r>
            <a:r>
              <a:rPr lang="es-CR" sz="6000" b="1" dirty="0" smtClean="0">
                <a:solidFill>
                  <a:srgbClr val="B5C034"/>
                </a:solidFill>
                <a:latin typeface="Calibri" pitchFamily="34" charset="0"/>
              </a:rPr>
              <a:t>Logros / Main Achievements </a:t>
            </a:r>
            <a:endParaRPr lang="es-CR" sz="512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Rectángulo 2"/>
          <p:cNvSpPr/>
          <p:nvPr/>
        </p:nvSpPr>
        <p:spPr>
          <a:xfrm>
            <a:off x="366731" y="2543183"/>
            <a:ext cx="11809290" cy="7060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6394" indent="-406394" algn="just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ES_tradnl" sz="3800" dirty="0" smtClean="0"/>
              <a:t>Definición del</a:t>
            </a:r>
            <a:r>
              <a:rPr lang="es-ES_tradnl" sz="3800" dirty="0"/>
              <a:t> </a:t>
            </a:r>
            <a:r>
              <a:rPr lang="es-ES_tradnl" sz="3800" dirty="0" smtClean="0"/>
              <a:t>abordaje de las </a:t>
            </a:r>
            <a:r>
              <a:rPr lang="es-ES_tradnl" sz="3800" dirty="0" smtClean="0"/>
              <a:t>salvaguardas / </a:t>
            </a:r>
            <a:r>
              <a:rPr lang="en-US" sz="3800" b="1" i="1" dirty="0"/>
              <a:t>S</a:t>
            </a:r>
            <a:r>
              <a:rPr lang="en-US" sz="3800" b="1" i="1" dirty="0" smtClean="0"/>
              <a:t>afeguards approach definition</a:t>
            </a:r>
          </a:p>
          <a:p>
            <a:pPr algn="just">
              <a:lnSpc>
                <a:spcPct val="150000"/>
              </a:lnSpc>
              <a:buClr>
                <a:schemeClr val="accent2">
                  <a:lumMod val="75000"/>
                </a:schemeClr>
              </a:buClr>
            </a:pPr>
            <a:endParaRPr lang="en-US" sz="38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06394" indent="-406394" algn="just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ES_tradnl" sz="3800" dirty="0" smtClean="0"/>
              <a:t>Abordaje </a:t>
            </a:r>
            <a:r>
              <a:rPr lang="es-ES_tradnl" sz="3800" dirty="0"/>
              <a:t>de Salvaguardas durante todo el proceso de </a:t>
            </a:r>
            <a:r>
              <a:rPr lang="es-ES_tradnl" sz="3800" dirty="0" smtClean="0"/>
              <a:t>preparación / </a:t>
            </a:r>
            <a:r>
              <a:rPr lang="en-GB" sz="3800" b="1" i="1" dirty="0" smtClean="0"/>
              <a:t>Safeguards approach during complete process</a:t>
            </a:r>
          </a:p>
          <a:p>
            <a:pPr algn="just">
              <a:lnSpc>
                <a:spcPct val="150000"/>
              </a:lnSpc>
              <a:buClr>
                <a:schemeClr val="accent2">
                  <a:lumMod val="75000"/>
                </a:schemeClr>
              </a:buClr>
            </a:pPr>
            <a:endParaRPr lang="en-GB" sz="3800" i="1" dirty="0" smtClean="0"/>
          </a:p>
          <a:p>
            <a:pPr marL="406394" indent="-406394" algn="just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ES_tradnl" sz="3800" dirty="0" smtClean="0"/>
              <a:t>Análisis </a:t>
            </a:r>
            <a:r>
              <a:rPr lang="es-ES_tradnl" sz="3800" dirty="0" smtClean="0"/>
              <a:t>del marco </a:t>
            </a:r>
            <a:r>
              <a:rPr lang="es-ES_tradnl" sz="3800" dirty="0" smtClean="0"/>
              <a:t>legal / </a:t>
            </a:r>
            <a:r>
              <a:rPr lang="en-GB" sz="3800" b="1" i="1" dirty="0" smtClean="0"/>
              <a:t>Legal framework analysis</a:t>
            </a:r>
            <a:r>
              <a:rPr lang="en-GB" sz="3800" b="1" i="1" dirty="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461823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/>
          </p:cNvSpPr>
          <p:nvPr/>
        </p:nvSpPr>
        <p:spPr bwMode="auto">
          <a:xfrm>
            <a:off x="-744913" y="603256"/>
            <a:ext cx="10781987" cy="8760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-6484" bIns="0" anchor="ctr"/>
          <a:lstStyle/>
          <a:p>
            <a:r>
              <a:rPr lang="es-CR" sz="6000" b="1" dirty="0" smtClean="0">
                <a:solidFill>
                  <a:srgbClr val="B5C034"/>
                </a:solidFill>
                <a:latin typeface="Calibri" pitchFamily="34" charset="0"/>
              </a:rPr>
              <a:t>Principales </a:t>
            </a:r>
            <a:r>
              <a:rPr lang="es-CR" sz="6000" b="1" dirty="0" smtClean="0">
                <a:solidFill>
                  <a:srgbClr val="B5C034"/>
                </a:solidFill>
                <a:latin typeface="Calibri" pitchFamily="34" charset="0"/>
              </a:rPr>
              <a:t>Logros / Main Achievements </a:t>
            </a:r>
            <a:endParaRPr lang="es-CR" sz="512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Rectángulo 2"/>
          <p:cNvSpPr/>
          <p:nvPr/>
        </p:nvSpPr>
        <p:spPr>
          <a:xfrm>
            <a:off x="366731" y="2342636"/>
            <a:ext cx="11809290" cy="7058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6394" indent="-406394" algn="just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ES_tradnl" dirty="0" smtClean="0"/>
              <a:t>Proceso </a:t>
            </a:r>
            <a:r>
              <a:rPr lang="es-ES_tradnl" dirty="0" smtClean="0"/>
              <a:t>de comunicación apoyando abordaje de </a:t>
            </a:r>
            <a:r>
              <a:rPr lang="es-ES_tradnl" dirty="0" smtClean="0"/>
              <a:t>salvaguardas / </a:t>
            </a:r>
            <a:r>
              <a:rPr lang="en-GB" b="1" i="1" dirty="0" smtClean="0"/>
              <a:t>Communication process supporting safeguards approach</a:t>
            </a:r>
          </a:p>
          <a:p>
            <a:pPr algn="just">
              <a:lnSpc>
                <a:spcPct val="150000"/>
              </a:lnSpc>
              <a:buClr>
                <a:schemeClr val="accent2">
                  <a:lumMod val="75000"/>
                </a:schemeClr>
              </a:buClr>
            </a:pPr>
            <a:endParaRPr lang="en-GB" dirty="0" smtClean="0"/>
          </a:p>
          <a:p>
            <a:pPr marL="406394" indent="-406394" algn="just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ES_tradnl" sz="4000" dirty="0" smtClean="0"/>
              <a:t>Definición </a:t>
            </a:r>
            <a:r>
              <a:rPr lang="es-ES_tradnl" sz="4000" dirty="0" smtClean="0"/>
              <a:t>del </a:t>
            </a:r>
            <a:r>
              <a:rPr lang="es-ES_tradnl" sz="4000" dirty="0" smtClean="0"/>
              <a:t>SIS / </a:t>
            </a:r>
            <a:r>
              <a:rPr lang="es-ES_tradnl" sz="4000" b="1" i="1" dirty="0" smtClean="0"/>
              <a:t>SIS </a:t>
            </a:r>
            <a:r>
              <a:rPr lang="en-GB" sz="4000" b="1" i="1" dirty="0" smtClean="0"/>
              <a:t>Definition</a:t>
            </a:r>
          </a:p>
          <a:p>
            <a:pPr algn="just">
              <a:lnSpc>
                <a:spcPct val="150000"/>
              </a:lnSpc>
              <a:buClr>
                <a:schemeClr val="accent2">
                  <a:lumMod val="75000"/>
                </a:schemeClr>
              </a:buClr>
            </a:pPr>
            <a:endParaRPr lang="en-GB" sz="4000" dirty="0" smtClean="0"/>
          </a:p>
          <a:p>
            <a:pPr marL="406394" indent="-406394" algn="just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ES" sz="4000" dirty="0" smtClean="0">
                <a:solidFill>
                  <a:schemeClr val="tx1"/>
                </a:solidFill>
              </a:rPr>
              <a:t>Definición </a:t>
            </a:r>
            <a:r>
              <a:rPr lang="es-ES" sz="4000" dirty="0" smtClean="0">
                <a:solidFill>
                  <a:schemeClr val="tx1"/>
                </a:solidFill>
              </a:rPr>
              <a:t>del enfoque </a:t>
            </a:r>
            <a:r>
              <a:rPr lang="es-ES" sz="4000" dirty="0" smtClean="0">
                <a:solidFill>
                  <a:schemeClr val="tx1"/>
                </a:solidFill>
              </a:rPr>
              <a:t>político / </a:t>
            </a:r>
            <a:r>
              <a:rPr lang="en-GB" sz="4000" b="1" i="1" dirty="0" smtClean="0">
                <a:solidFill>
                  <a:schemeClr val="tx1"/>
                </a:solidFill>
              </a:rPr>
              <a:t>Definition of Political Approach</a:t>
            </a:r>
            <a:endParaRPr lang="en-GB" sz="40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360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/>
          </p:cNvSpPr>
          <p:nvPr/>
        </p:nvSpPr>
        <p:spPr bwMode="auto">
          <a:xfrm>
            <a:off x="92870" y="756048"/>
            <a:ext cx="8863858" cy="8760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-6484" bIns="0" anchor="ctr"/>
          <a:lstStyle/>
          <a:p>
            <a:r>
              <a:rPr lang="es-CR" sz="6000" b="1" dirty="0" smtClean="0">
                <a:solidFill>
                  <a:srgbClr val="B5C034"/>
                </a:solidFill>
                <a:latin typeface="Calibri" pitchFamily="34" charset="0"/>
              </a:rPr>
              <a:t>Pasos </a:t>
            </a:r>
            <a:r>
              <a:rPr lang="es-CR" sz="6000" b="1" dirty="0" smtClean="0">
                <a:solidFill>
                  <a:srgbClr val="B5C034"/>
                </a:solidFill>
                <a:latin typeface="Calibri" pitchFamily="34" charset="0"/>
              </a:rPr>
              <a:t>Siguientes / Next Steps</a:t>
            </a:r>
            <a:endParaRPr lang="es-CR" sz="512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" name="Rectángulo 2"/>
          <p:cNvSpPr/>
          <p:nvPr/>
        </p:nvSpPr>
        <p:spPr>
          <a:xfrm>
            <a:off x="517124" y="2410368"/>
            <a:ext cx="11809290" cy="6694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6394" indent="-406394" algn="just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ES_tradnl" dirty="0" smtClean="0"/>
              <a:t>Garantizar consistencia entre indicadores y </a:t>
            </a:r>
            <a:r>
              <a:rPr lang="es-ES_tradnl" dirty="0" smtClean="0"/>
              <a:t>políticas / </a:t>
            </a:r>
            <a:r>
              <a:rPr lang="en-GB" b="1" i="1" dirty="0" smtClean="0"/>
              <a:t>Guarantee consistency</a:t>
            </a:r>
            <a:r>
              <a:rPr lang="en-GB" b="1" i="1" dirty="0" smtClean="0"/>
              <a:t> between indicators and policies</a:t>
            </a:r>
            <a:endParaRPr lang="en-GB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06394" indent="-406394" algn="just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ES_tradnl" dirty="0" smtClean="0"/>
              <a:t>Divulgación </a:t>
            </a:r>
            <a:r>
              <a:rPr lang="es-ES_tradnl" dirty="0" smtClean="0"/>
              <a:t>del SIS </a:t>
            </a:r>
            <a:r>
              <a:rPr lang="es-ES_tradnl" dirty="0" smtClean="0"/>
              <a:t>final / </a:t>
            </a:r>
            <a:r>
              <a:rPr lang="en-GB" b="1" i="1" dirty="0" smtClean="0"/>
              <a:t>Final SIS Broadcasting</a:t>
            </a:r>
          </a:p>
          <a:p>
            <a:pPr marL="406394" indent="-406394" algn="just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ES_tradnl" dirty="0" smtClean="0"/>
              <a:t> </a:t>
            </a:r>
            <a:r>
              <a:rPr lang="es-ES_tradnl" dirty="0" smtClean="0"/>
              <a:t>Elaboración de cambios en plataforma </a:t>
            </a:r>
            <a:r>
              <a:rPr lang="es-ES_tradnl" dirty="0" smtClean="0"/>
              <a:t>tecnológica / </a:t>
            </a:r>
            <a:r>
              <a:rPr lang="en-GB" b="1" i="1" dirty="0" smtClean="0"/>
              <a:t>Technical platform adjustments</a:t>
            </a:r>
          </a:p>
          <a:p>
            <a:pPr marL="406394" indent="-406394" algn="just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ES_tradnl" dirty="0" smtClean="0"/>
              <a:t>Definición de </a:t>
            </a:r>
            <a:r>
              <a:rPr lang="es-ES_tradnl" dirty="0" smtClean="0"/>
              <a:t>procesos de </a:t>
            </a:r>
            <a:r>
              <a:rPr lang="es-ES_tradnl" dirty="0" smtClean="0"/>
              <a:t>reporte </a:t>
            </a:r>
            <a:r>
              <a:rPr lang="es-ES_tradnl" i="1" dirty="0" smtClean="0"/>
              <a:t>/ </a:t>
            </a:r>
            <a:r>
              <a:rPr lang="en-GB" b="1" i="1" dirty="0" smtClean="0"/>
              <a:t>Definition of reporting process</a:t>
            </a:r>
            <a:endParaRPr lang="en-GB" b="1" i="1" dirty="0" smtClean="0"/>
          </a:p>
        </p:txBody>
      </p:sp>
    </p:spTree>
    <p:extLst>
      <p:ext uri="{BB962C8B-B14F-4D97-AF65-F5344CB8AC3E}">
        <p14:creationId xmlns:p14="http://schemas.microsoft.com/office/powerpoint/2010/main" val="392008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6"/>
          <p:cNvSpPr>
            <a:spLocks/>
          </p:cNvSpPr>
          <p:nvPr/>
        </p:nvSpPr>
        <p:spPr bwMode="auto">
          <a:xfrm>
            <a:off x="1074702" y="575734"/>
            <a:ext cx="11469511" cy="876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-6484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s-CR" sz="4551" dirty="0">
              <a:solidFill>
                <a:schemeClr val="bg1"/>
              </a:solidFill>
            </a:endParaRPr>
          </a:p>
        </p:txBody>
      </p:sp>
      <p:sp>
        <p:nvSpPr>
          <p:cNvPr id="12" name="Rectangle 5"/>
          <p:cNvSpPr>
            <a:spLocks/>
          </p:cNvSpPr>
          <p:nvPr/>
        </p:nvSpPr>
        <p:spPr bwMode="auto">
          <a:xfrm>
            <a:off x="663114" y="796033"/>
            <a:ext cx="9491698" cy="8760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-6484" bIns="0" anchor="ctr"/>
          <a:lstStyle/>
          <a:p>
            <a:pPr algn="l"/>
            <a:r>
              <a:rPr lang="es-CR" sz="6000" b="1" dirty="0" smtClean="0">
                <a:solidFill>
                  <a:srgbClr val="B5C034"/>
                </a:solidFill>
                <a:latin typeface="Calibri" pitchFamily="34" charset="0"/>
              </a:rPr>
              <a:t>Lecciones </a:t>
            </a:r>
            <a:r>
              <a:rPr lang="es-CR" sz="6000" b="1" dirty="0" smtClean="0">
                <a:solidFill>
                  <a:srgbClr val="B5C034"/>
                </a:solidFill>
                <a:latin typeface="Calibri" pitchFamily="34" charset="0"/>
              </a:rPr>
              <a:t>Aprendidas / Lessons Learned</a:t>
            </a:r>
            <a:endParaRPr lang="es-CR" sz="512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230245" y="3217999"/>
            <a:ext cx="1576478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chemeClr val="bg1"/>
                </a:solidFill>
                <a:latin typeface="Calibri"/>
                <a:cs typeface="Calibri"/>
              </a:rPr>
              <a:t>PARTES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chemeClr val="bg1"/>
                </a:solidFill>
                <a:latin typeface="Calibri"/>
                <a:cs typeface="Calibri"/>
              </a:rPr>
              <a:t>INTERESADAS</a:t>
            </a:r>
            <a:endParaRPr lang="en-US" sz="2400" b="1" dirty="0" smtClean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9" name="Rectángulo 2"/>
          <p:cNvSpPr/>
          <p:nvPr/>
        </p:nvSpPr>
        <p:spPr>
          <a:xfrm>
            <a:off x="517124" y="2958924"/>
            <a:ext cx="11809290" cy="6781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6394" indent="-406394" algn="just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ES_tradnl" sz="2800" dirty="0" smtClean="0"/>
              <a:t>Análisis de la </a:t>
            </a:r>
            <a:r>
              <a:rPr lang="es-ES_tradnl" sz="2800" dirty="0" smtClean="0"/>
              <a:t>institucionalidad </a:t>
            </a:r>
            <a:r>
              <a:rPr lang="es-ES_tradnl" sz="2800" dirty="0" smtClean="0"/>
              <a:t>del </a:t>
            </a:r>
            <a:r>
              <a:rPr lang="es-ES_tradnl" sz="2800" dirty="0" smtClean="0"/>
              <a:t>país </a:t>
            </a:r>
            <a:r>
              <a:rPr lang="en-GB" sz="2800" b="1" i="1" dirty="0" smtClean="0"/>
              <a:t>/ Country’s institutional analysis</a:t>
            </a:r>
          </a:p>
          <a:p>
            <a:pPr algn="just">
              <a:lnSpc>
                <a:spcPct val="150000"/>
              </a:lnSpc>
              <a:buClr>
                <a:schemeClr val="accent2">
                  <a:lumMod val="75000"/>
                </a:schemeClr>
              </a:buClr>
            </a:pPr>
            <a:endParaRPr lang="en-GB" sz="28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06394" indent="-406394" algn="just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ES_tradnl" sz="2800" dirty="0" smtClean="0"/>
              <a:t>Ideal: antes de diseñar el SIS, contar </a:t>
            </a:r>
            <a:r>
              <a:rPr lang="es-ES_tradnl" sz="2800" dirty="0" smtClean="0"/>
              <a:t>con </a:t>
            </a:r>
            <a:r>
              <a:rPr lang="es-ES_tradnl" sz="2800" dirty="0" smtClean="0"/>
              <a:t>avances de lo que ser</a:t>
            </a:r>
            <a:r>
              <a:rPr lang="es-ES_tradnl" sz="2800" dirty="0" smtClean="0"/>
              <a:t>á </a:t>
            </a:r>
            <a:r>
              <a:rPr lang="es-ES_tradnl" sz="2800" dirty="0" smtClean="0"/>
              <a:t>la </a:t>
            </a:r>
            <a:r>
              <a:rPr lang="es-ES_tradnl" sz="2800" dirty="0" smtClean="0"/>
              <a:t>Estrategia REDD</a:t>
            </a:r>
            <a:r>
              <a:rPr lang="es-ES_tradnl" sz="2800" dirty="0" smtClean="0"/>
              <a:t>+ / </a:t>
            </a:r>
            <a:r>
              <a:rPr lang="en-GB" sz="2800" b="1" i="1" dirty="0" smtClean="0"/>
              <a:t>It’s desirable to have at least a draft of the REDD+ Strategy Draft</a:t>
            </a:r>
          </a:p>
          <a:p>
            <a:pPr algn="just">
              <a:lnSpc>
                <a:spcPct val="150000"/>
              </a:lnSpc>
              <a:buClr>
                <a:schemeClr val="accent2">
                  <a:lumMod val="75000"/>
                </a:schemeClr>
              </a:buClr>
            </a:pPr>
            <a:endParaRPr lang="en-GB" sz="2800" b="1" i="1" dirty="0" smtClean="0"/>
          </a:p>
          <a:p>
            <a:pPr marL="406394" indent="-406394" algn="just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ES_tradnl" sz="2800" dirty="0" smtClean="0"/>
              <a:t> Importancia del mapeo  de actores,  para asegurar roles y participación. / </a:t>
            </a:r>
            <a:r>
              <a:rPr lang="en-GB" sz="2800" b="1" dirty="0" smtClean="0"/>
              <a:t>Importance of stakeholder engagement, to establish participation and roles</a:t>
            </a:r>
          </a:p>
          <a:p>
            <a:pPr algn="just">
              <a:lnSpc>
                <a:spcPct val="150000"/>
              </a:lnSpc>
              <a:buClr>
                <a:schemeClr val="accent2">
                  <a:lumMod val="75000"/>
                </a:schemeClr>
              </a:buClr>
            </a:pPr>
            <a:endParaRPr lang="es-E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7319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6"/>
          <p:cNvSpPr>
            <a:spLocks/>
          </p:cNvSpPr>
          <p:nvPr/>
        </p:nvSpPr>
        <p:spPr bwMode="auto">
          <a:xfrm>
            <a:off x="1074702" y="575734"/>
            <a:ext cx="11469511" cy="876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-6484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s-CR" sz="4551" dirty="0">
              <a:solidFill>
                <a:schemeClr val="bg1"/>
              </a:solidFill>
            </a:endParaRPr>
          </a:p>
        </p:txBody>
      </p:sp>
      <p:sp>
        <p:nvSpPr>
          <p:cNvPr id="12" name="Rectangle 5"/>
          <p:cNvSpPr>
            <a:spLocks/>
          </p:cNvSpPr>
          <p:nvPr/>
        </p:nvSpPr>
        <p:spPr bwMode="auto">
          <a:xfrm>
            <a:off x="663114" y="578777"/>
            <a:ext cx="9491698" cy="8760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-6484" bIns="0" anchor="ctr"/>
          <a:lstStyle/>
          <a:p>
            <a:pPr algn="l"/>
            <a:r>
              <a:rPr lang="es-CR" sz="6000" b="1" dirty="0" smtClean="0">
                <a:solidFill>
                  <a:srgbClr val="B5C034"/>
                </a:solidFill>
                <a:latin typeface="Calibri" pitchFamily="34" charset="0"/>
              </a:rPr>
              <a:t>Lecciones </a:t>
            </a:r>
            <a:r>
              <a:rPr lang="es-CR" sz="6000" b="1" dirty="0" smtClean="0">
                <a:solidFill>
                  <a:srgbClr val="B5C034"/>
                </a:solidFill>
                <a:latin typeface="Calibri" pitchFamily="34" charset="0"/>
              </a:rPr>
              <a:t>Aprendidas / Lessons Learned</a:t>
            </a:r>
            <a:endParaRPr lang="es-CR" sz="512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230245" y="3217999"/>
            <a:ext cx="1576478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chemeClr val="bg1"/>
                </a:solidFill>
                <a:latin typeface="Calibri"/>
                <a:cs typeface="Calibri"/>
              </a:rPr>
              <a:t>PARTES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chemeClr val="bg1"/>
                </a:solidFill>
                <a:latin typeface="Calibri"/>
                <a:cs typeface="Calibri"/>
              </a:rPr>
              <a:t>INTERESADAS</a:t>
            </a:r>
            <a:endParaRPr lang="en-US" sz="2400" b="1" dirty="0" smtClean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9" name="Rectángulo 2"/>
          <p:cNvSpPr/>
          <p:nvPr/>
        </p:nvSpPr>
        <p:spPr>
          <a:xfrm>
            <a:off x="366731" y="2178066"/>
            <a:ext cx="11809290" cy="8351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6394" indent="-406394" algn="just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ES_tradnl" sz="2800" dirty="0" smtClean="0"/>
              <a:t>Administraci</a:t>
            </a:r>
            <a:r>
              <a:rPr lang="es-ES_tradnl" sz="2800" dirty="0" smtClean="0"/>
              <a:t>ón efectiva de</a:t>
            </a:r>
            <a:r>
              <a:rPr lang="es-ES_tradnl" sz="2800" dirty="0" smtClean="0"/>
              <a:t> la comunicación / </a:t>
            </a:r>
            <a:r>
              <a:rPr lang="en-GB" sz="2800" b="1" i="1" dirty="0" smtClean="0"/>
              <a:t>Proper communication management</a:t>
            </a:r>
          </a:p>
          <a:p>
            <a:pPr algn="just">
              <a:lnSpc>
                <a:spcPct val="150000"/>
              </a:lnSpc>
              <a:buClr>
                <a:schemeClr val="accent2">
                  <a:lumMod val="75000"/>
                </a:schemeClr>
              </a:buClr>
            </a:pPr>
            <a:endParaRPr lang="en-GB" sz="2800" b="1" i="1" dirty="0" smtClean="0"/>
          </a:p>
          <a:p>
            <a:pPr marL="406394" indent="-406394" algn="just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ES_tradnl" sz="2800" dirty="0" smtClean="0"/>
              <a:t>Monitoreo de entendimiento sobre salvaguardas ante las </a:t>
            </a:r>
            <a:r>
              <a:rPr lang="es-ES_tradnl" sz="2800" dirty="0" err="1" smtClean="0"/>
              <a:t>PIRs</a:t>
            </a:r>
            <a:r>
              <a:rPr lang="es-ES_tradnl" sz="2800" dirty="0"/>
              <a:t> </a:t>
            </a:r>
            <a:r>
              <a:rPr lang="es-ES_tradnl" sz="2800" dirty="0" smtClean="0"/>
              <a:t>/ </a:t>
            </a:r>
            <a:r>
              <a:rPr lang="en-GB" sz="2800" b="1" i="1" dirty="0" smtClean="0"/>
              <a:t>Monitoring stakeholders comprehension  regarding safeguards</a:t>
            </a:r>
          </a:p>
          <a:p>
            <a:pPr algn="just">
              <a:lnSpc>
                <a:spcPct val="150000"/>
              </a:lnSpc>
              <a:buClr>
                <a:schemeClr val="accent2">
                  <a:lumMod val="75000"/>
                </a:schemeClr>
              </a:buClr>
            </a:pPr>
            <a:endParaRPr lang="en-GB" sz="2800" b="1" i="1" dirty="0" smtClean="0"/>
          </a:p>
          <a:p>
            <a:pPr marL="406394" indent="-406394" algn="just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ES_tradnl" sz="2800" dirty="0" smtClean="0"/>
              <a:t>No generar expectativas, hasta no contar con total claridad de cómo se abordar</a:t>
            </a:r>
            <a:r>
              <a:rPr lang="es-ES_tradnl" sz="2800" dirty="0" smtClean="0"/>
              <a:t>á / </a:t>
            </a:r>
            <a:r>
              <a:rPr lang="en-GB" sz="2800" b="1" i="1" dirty="0" smtClean="0"/>
              <a:t>Don’t create expectations until there is</a:t>
            </a:r>
            <a:r>
              <a:rPr lang="en-GB" sz="2800" b="1" i="1" dirty="0" smtClean="0"/>
              <a:t> a clear approach</a:t>
            </a:r>
          </a:p>
          <a:p>
            <a:pPr algn="just">
              <a:lnSpc>
                <a:spcPct val="150000"/>
              </a:lnSpc>
              <a:buClr>
                <a:schemeClr val="accent2">
                  <a:lumMod val="75000"/>
                </a:schemeClr>
              </a:buClr>
            </a:pPr>
            <a:endParaRPr lang="en-GB" sz="2800" b="1" i="1" dirty="0" smtClean="0"/>
          </a:p>
          <a:p>
            <a:pPr marL="406394" indent="-406394" algn="just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ES_tradnl" sz="2800" dirty="0" smtClean="0"/>
              <a:t>Enfocarse en riesgos/beneficios</a:t>
            </a:r>
            <a:r>
              <a:rPr lang="en-US" sz="3200" dirty="0" smtClean="0"/>
              <a:t>-&gt;</a:t>
            </a:r>
            <a:r>
              <a:rPr lang="en-US" sz="3200" dirty="0" err="1" smtClean="0"/>
              <a:t>política</a:t>
            </a:r>
            <a:r>
              <a:rPr lang="en-US" sz="3200" dirty="0" smtClean="0"/>
              <a:t> -&gt;</a:t>
            </a:r>
            <a:r>
              <a:rPr lang="en-US" sz="3200" dirty="0" err="1" smtClean="0"/>
              <a:t>actividad</a:t>
            </a:r>
            <a:r>
              <a:rPr lang="en-US" sz="3200" dirty="0" smtClean="0"/>
              <a:t> -&gt; </a:t>
            </a:r>
            <a:r>
              <a:rPr lang="en-US" sz="3200" dirty="0" err="1" smtClean="0"/>
              <a:t>salvaguarda</a:t>
            </a:r>
            <a:r>
              <a:rPr lang="es-ES_tradnl" sz="3200" dirty="0" smtClean="0"/>
              <a:t> /</a:t>
            </a:r>
            <a:r>
              <a:rPr lang="es-ES_tradnl" sz="3200" b="1" i="1" dirty="0" err="1" smtClean="0"/>
              <a:t>Focus</a:t>
            </a:r>
            <a:r>
              <a:rPr lang="es-ES_tradnl" sz="3200" b="1" i="1" dirty="0" smtClean="0"/>
              <a:t> </a:t>
            </a:r>
            <a:r>
              <a:rPr lang="es-ES_tradnl" sz="3200" b="1" i="1" dirty="0" err="1" smtClean="0"/>
              <a:t>on</a:t>
            </a:r>
            <a:r>
              <a:rPr lang="es-ES_tradnl" sz="3200" b="1" i="1" dirty="0" smtClean="0"/>
              <a:t> </a:t>
            </a:r>
            <a:r>
              <a:rPr lang="es-ES_tradnl" sz="3200" b="1" i="1" dirty="0" err="1" smtClean="0"/>
              <a:t>risks</a:t>
            </a:r>
            <a:r>
              <a:rPr lang="es-ES_tradnl" sz="3200" b="1" i="1" dirty="0" smtClean="0"/>
              <a:t>/</a:t>
            </a:r>
            <a:r>
              <a:rPr lang="es-ES_tradnl" sz="3200" b="1" i="1" dirty="0" err="1" smtClean="0"/>
              <a:t>benefits</a:t>
            </a:r>
            <a:r>
              <a:rPr lang="es-ES_tradnl" sz="3200" b="1" i="1" dirty="0" smtClean="0"/>
              <a:t> - </a:t>
            </a:r>
            <a:r>
              <a:rPr lang="en-US" sz="3200" dirty="0" smtClean="0"/>
              <a:t>&gt; </a:t>
            </a:r>
            <a:r>
              <a:rPr lang="en-US" sz="3200" b="1" i="1" dirty="0" smtClean="0"/>
              <a:t>policy-&gt; activity </a:t>
            </a:r>
            <a:endParaRPr lang="es-ES_tradnl" sz="3200" b="1" i="1" dirty="0" smtClean="0"/>
          </a:p>
          <a:p>
            <a:pPr marL="406394" indent="-406394" algn="just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s-E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5796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/>
          </p:cNvSpPr>
          <p:nvPr/>
        </p:nvSpPr>
        <p:spPr bwMode="auto">
          <a:xfrm>
            <a:off x="0" y="1"/>
            <a:ext cx="13004800" cy="6498728"/>
          </a:xfrm>
          <a:prstGeom prst="rect">
            <a:avLst/>
          </a:prstGeom>
          <a:solidFill>
            <a:srgbClr val="2A4A2D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Rectangle 3"/>
          <p:cNvSpPr>
            <a:spLocks/>
          </p:cNvSpPr>
          <p:nvPr/>
        </p:nvSpPr>
        <p:spPr bwMode="auto">
          <a:xfrm>
            <a:off x="1" y="6482845"/>
            <a:ext cx="10859911" cy="468971"/>
          </a:xfrm>
          <a:prstGeom prst="rect">
            <a:avLst/>
          </a:prstGeom>
          <a:solidFill>
            <a:srgbClr val="90AB12"/>
          </a:solidFill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>
            <a:off x="10871684" y="6482845"/>
            <a:ext cx="2200307" cy="501495"/>
          </a:xfrm>
          <a:prstGeom prst="rect">
            <a:avLst/>
          </a:prstGeom>
          <a:solidFill>
            <a:srgbClr val="D36B00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" name="Rectangle 7"/>
          <p:cNvSpPr/>
          <p:nvPr/>
        </p:nvSpPr>
        <p:spPr>
          <a:xfrm>
            <a:off x="1533327" y="1221642"/>
            <a:ext cx="9664458" cy="5071130"/>
          </a:xfrm>
          <a:prstGeom prst="rect">
            <a:avLst/>
          </a:prstGeom>
        </p:spPr>
        <p:txBody>
          <a:bodyPr wrap="square" lIns="130046" tIns="65023" rIns="130046" bIns="65023">
            <a:spAutoFit/>
          </a:bodyPr>
          <a:lstStyle/>
          <a:p>
            <a:pPr algn="ctr"/>
            <a:endParaRPr lang="en-US" sz="5700" dirty="0">
              <a:solidFill>
                <a:srgbClr val="FFFFFF"/>
              </a:solidFill>
            </a:endParaRPr>
          </a:p>
          <a:p>
            <a:pPr algn="ctr"/>
            <a:r>
              <a:rPr lang="en-US" sz="4400" dirty="0" smtClean="0">
                <a:solidFill>
                  <a:srgbClr val="FFFFFF"/>
                </a:solidFill>
              </a:rPr>
              <a:t>¡ </a:t>
            </a:r>
            <a:r>
              <a:rPr lang="en-US" sz="4400" dirty="0" err="1" smtClean="0">
                <a:solidFill>
                  <a:srgbClr val="FFFFFF"/>
                </a:solidFill>
              </a:rPr>
              <a:t>Muchas</a:t>
            </a:r>
            <a:r>
              <a:rPr lang="en-US" sz="4400" dirty="0" smtClean="0">
                <a:solidFill>
                  <a:srgbClr val="FFFFFF"/>
                </a:solidFill>
              </a:rPr>
              <a:t> Gracias </a:t>
            </a:r>
            <a:r>
              <a:rPr lang="en-US" sz="4400" dirty="0" smtClean="0">
                <a:solidFill>
                  <a:srgbClr val="FFFFFF"/>
                </a:solidFill>
              </a:rPr>
              <a:t>!</a:t>
            </a:r>
          </a:p>
          <a:p>
            <a:pPr algn="ctr"/>
            <a:r>
              <a:rPr lang="en-US" sz="4400" b="1" i="1" dirty="0" smtClean="0">
                <a:solidFill>
                  <a:srgbClr val="FFFFFF"/>
                </a:solidFill>
              </a:rPr>
              <a:t>Thank you!</a:t>
            </a:r>
            <a:endParaRPr lang="en-US" sz="4400" b="1" i="1" dirty="0" smtClean="0">
              <a:solidFill>
                <a:srgbClr val="FFFFFF"/>
              </a:solidFill>
            </a:endParaRPr>
          </a:p>
          <a:p>
            <a:pPr algn="ctr"/>
            <a:endParaRPr lang="en-US" sz="4400" dirty="0">
              <a:solidFill>
                <a:srgbClr val="FFFFFF"/>
              </a:solidFill>
            </a:endParaRPr>
          </a:p>
          <a:p>
            <a:pPr algn="ctr"/>
            <a:r>
              <a:rPr lang="en-US" sz="4400" dirty="0" smtClean="0">
                <a:solidFill>
                  <a:srgbClr val="FFFFFF"/>
                </a:solidFill>
                <a:hlinkClick r:id="rId2"/>
              </a:rPr>
              <a:t>www.reddcr.go.cr</a:t>
            </a:r>
            <a:endParaRPr lang="en-US" sz="4400" dirty="0" smtClean="0">
              <a:solidFill>
                <a:srgbClr val="FFFFFF"/>
              </a:solidFill>
            </a:endParaRPr>
          </a:p>
          <a:p>
            <a:pPr algn="ctr"/>
            <a:endParaRPr lang="en-US" sz="4400" dirty="0">
              <a:solidFill>
                <a:srgbClr val="FFFFFF"/>
              </a:solidFill>
            </a:endParaRPr>
          </a:p>
          <a:p>
            <a:pPr algn="ctr"/>
            <a:r>
              <a:rPr lang="en-US" sz="4400" dirty="0" err="1" smtClean="0">
                <a:solidFill>
                  <a:srgbClr val="FFFFFF"/>
                </a:solidFill>
              </a:rPr>
              <a:t>jrodriguez@fonafifo.go.cr</a:t>
            </a:r>
            <a:endParaRPr lang="en-US" sz="4400" dirty="0" smtClean="0">
              <a:solidFill>
                <a:srgbClr val="FFFFFF"/>
              </a:solidFill>
            </a:endParaRPr>
          </a:p>
        </p:txBody>
      </p:sp>
      <p:pic>
        <p:nvPicPr>
          <p:cNvPr id="9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30682" y="7854808"/>
            <a:ext cx="1593994" cy="1465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4279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FONAFIFO v2.pdf</Template>
  <TotalTime>4938</TotalTime>
  <Words>360</Words>
  <Application>Microsoft Macintosh PowerPoint</Application>
  <PresentationFormat>Custom</PresentationFormat>
  <Paragraphs>65</Paragraphs>
  <Slides>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 de reducción de emisiones COSTA RICA</dc:title>
  <dc:creator>rulate2013</dc:creator>
  <cp:lastModifiedBy>Natlia Diaz</cp:lastModifiedBy>
  <cp:revision>129</cp:revision>
  <dcterms:modified xsi:type="dcterms:W3CDTF">2015-12-03T18:39:02Z</dcterms:modified>
</cp:coreProperties>
</file>